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66" r:id="rId4"/>
    <p:sldId id="270" r:id="rId5"/>
    <p:sldId id="260" r:id="rId6"/>
    <p:sldId id="261" r:id="rId7"/>
    <p:sldId id="262" r:id="rId8"/>
    <p:sldId id="267" r:id="rId9"/>
    <p:sldId id="263" r:id="rId10"/>
    <p:sldId id="264" r:id="rId11"/>
    <p:sldId id="268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74510"/>
  </p:normalViewPr>
  <p:slideViewPr>
    <p:cSldViewPr snapToGrid="0">
      <p:cViewPr varScale="1">
        <p:scale>
          <a:sx n="63" d="100"/>
          <a:sy n="63" d="100"/>
        </p:scale>
        <p:origin x="1445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94473D-D33D-4A37-8EC9-D61E0F4FDF68}" type="doc">
      <dgm:prSet loTypeId="urn:microsoft.com/office/officeart/2005/8/layout/vList5" loCatId="list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1776F162-475D-4804-B931-80D2A691C444}">
      <dgm:prSet/>
      <dgm:spPr/>
      <dgm:t>
        <a:bodyPr/>
        <a:lstStyle/>
        <a:p>
          <a:r>
            <a:rPr lang="en-US"/>
            <a:t>Cameras</a:t>
          </a:r>
        </a:p>
      </dgm:t>
    </dgm:pt>
    <dgm:pt modelId="{A763FCF3-24F4-4613-BC01-F15F5F83983B}" type="parTrans" cxnId="{6EF786C7-26E2-4DB0-AB78-2A205300D419}">
      <dgm:prSet/>
      <dgm:spPr/>
      <dgm:t>
        <a:bodyPr/>
        <a:lstStyle/>
        <a:p>
          <a:endParaRPr lang="en-US"/>
        </a:p>
      </dgm:t>
    </dgm:pt>
    <dgm:pt modelId="{5A379A2C-B4A4-49D5-9E06-BED6EF8730A8}" type="sibTrans" cxnId="{6EF786C7-26E2-4DB0-AB78-2A205300D419}">
      <dgm:prSet/>
      <dgm:spPr/>
      <dgm:t>
        <a:bodyPr/>
        <a:lstStyle/>
        <a:p>
          <a:endParaRPr lang="en-US"/>
        </a:p>
      </dgm:t>
    </dgm:pt>
    <dgm:pt modelId="{5C6B6483-195E-4B66-B846-0A1D3C534C15}">
      <dgm:prSet/>
      <dgm:spPr/>
      <dgm:t>
        <a:bodyPr/>
        <a:lstStyle/>
        <a:p>
          <a:r>
            <a:rPr lang="en-US"/>
            <a:t>Object detection and path planning</a:t>
          </a:r>
        </a:p>
      </dgm:t>
    </dgm:pt>
    <dgm:pt modelId="{39742372-562D-4901-A516-69AA6CA4AAA2}" type="parTrans" cxnId="{AB045A34-121B-41DB-8015-068EB55CB8EB}">
      <dgm:prSet/>
      <dgm:spPr/>
      <dgm:t>
        <a:bodyPr/>
        <a:lstStyle/>
        <a:p>
          <a:endParaRPr lang="en-US"/>
        </a:p>
      </dgm:t>
    </dgm:pt>
    <dgm:pt modelId="{0110A1E7-ACEC-4DC1-B65D-5DB463C46EA5}" type="sibTrans" cxnId="{AB045A34-121B-41DB-8015-068EB55CB8EB}">
      <dgm:prSet/>
      <dgm:spPr/>
      <dgm:t>
        <a:bodyPr/>
        <a:lstStyle/>
        <a:p>
          <a:endParaRPr lang="en-US"/>
        </a:p>
      </dgm:t>
    </dgm:pt>
    <dgm:pt modelId="{9926CCDB-8834-4E19-8846-0D7E1D28E505}">
      <dgm:prSet/>
      <dgm:spPr/>
      <dgm:t>
        <a:bodyPr/>
        <a:lstStyle/>
        <a:p>
          <a:r>
            <a:rPr lang="en-US"/>
            <a:t>Lidar</a:t>
          </a:r>
        </a:p>
      </dgm:t>
    </dgm:pt>
    <dgm:pt modelId="{9B66ADC5-6599-4829-A314-DC529E4FB2AD}" type="parTrans" cxnId="{B89325F3-6963-4376-B282-A5FA64CCE3A2}">
      <dgm:prSet/>
      <dgm:spPr/>
      <dgm:t>
        <a:bodyPr/>
        <a:lstStyle/>
        <a:p>
          <a:endParaRPr lang="en-US"/>
        </a:p>
      </dgm:t>
    </dgm:pt>
    <dgm:pt modelId="{48491824-FE1D-446A-B8B0-77EA388F61FA}" type="sibTrans" cxnId="{B89325F3-6963-4376-B282-A5FA64CCE3A2}">
      <dgm:prSet/>
      <dgm:spPr/>
      <dgm:t>
        <a:bodyPr/>
        <a:lstStyle/>
        <a:p>
          <a:endParaRPr lang="en-US"/>
        </a:p>
      </dgm:t>
    </dgm:pt>
    <dgm:pt modelId="{3E435A3D-E754-4BB1-93D2-3E5936657D88}">
      <dgm:prSet/>
      <dgm:spPr/>
      <dgm:t>
        <a:bodyPr/>
        <a:lstStyle/>
        <a:p>
          <a:r>
            <a:rPr lang="en-US"/>
            <a:t>Object detection and distance detection</a:t>
          </a:r>
        </a:p>
      </dgm:t>
    </dgm:pt>
    <dgm:pt modelId="{0597E536-336A-41CE-B3F1-5E1EA491B7B7}" type="parTrans" cxnId="{CE1773A5-1B09-405F-B7FA-A1584B8F1E0F}">
      <dgm:prSet/>
      <dgm:spPr/>
      <dgm:t>
        <a:bodyPr/>
        <a:lstStyle/>
        <a:p>
          <a:endParaRPr lang="en-US"/>
        </a:p>
      </dgm:t>
    </dgm:pt>
    <dgm:pt modelId="{BB20B5DA-AE30-4A3C-96C3-035EC1159960}" type="sibTrans" cxnId="{CE1773A5-1B09-405F-B7FA-A1584B8F1E0F}">
      <dgm:prSet/>
      <dgm:spPr/>
      <dgm:t>
        <a:bodyPr/>
        <a:lstStyle/>
        <a:p>
          <a:endParaRPr lang="en-US"/>
        </a:p>
      </dgm:t>
    </dgm:pt>
    <dgm:pt modelId="{46E983FB-7DE1-4478-865B-448501ADE2AB}">
      <dgm:prSet/>
      <dgm:spPr/>
      <dgm:t>
        <a:bodyPr/>
        <a:lstStyle/>
        <a:p>
          <a:r>
            <a:rPr lang="en-US"/>
            <a:t>Radar</a:t>
          </a:r>
        </a:p>
      </dgm:t>
    </dgm:pt>
    <dgm:pt modelId="{EBC2E4DB-1C08-4943-95D3-4622E4B84EA5}" type="parTrans" cxnId="{24C4D2C6-988E-4271-B3C6-990D7A05120B}">
      <dgm:prSet/>
      <dgm:spPr/>
      <dgm:t>
        <a:bodyPr/>
        <a:lstStyle/>
        <a:p>
          <a:endParaRPr lang="en-US"/>
        </a:p>
      </dgm:t>
    </dgm:pt>
    <dgm:pt modelId="{DC86DF8C-FFB9-49C5-9AE5-7A980E59D053}" type="sibTrans" cxnId="{24C4D2C6-988E-4271-B3C6-990D7A05120B}">
      <dgm:prSet/>
      <dgm:spPr/>
      <dgm:t>
        <a:bodyPr/>
        <a:lstStyle/>
        <a:p>
          <a:endParaRPr lang="en-US"/>
        </a:p>
      </dgm:t>
    </dgm:pt>
    <dgm:pt modelId="{2F37DD71-B92E-4187-9F0A-1BE233CE973D}">
      <dgm:prSet/>
      <dgm:spPr/>
      <dgm:t>
        <a:bodyPr/>
        <a:lstStyle/>
        <a:p>
          <a:r>
            <a:rPr lang="en-US"/>
            <a:t>Emergency braking</a:t>
          </a:r>
        </a:p>
      </dgm:t>
    </dgm:pt>
    <dgm:pt modelId="{86272395-1C70-4D90-93FA-7C895E864DDC}" type="parTrans" cxnId="{E3B85EA8-2A0F-4EC7-B046-C0B1770377AC}">
      <dgm:prSet/>
      <dgm:spPr/>
      <dgm:t>
        <a:bodyPr/>
        <a:lstStyle/>
        <a:p>
          <a:endParaRPr lang="en-US"/>
        </a:p>
      </dgm:t>
    </dgm:pt>
    <dgm:pt modelId="{133D585D-24E0-4C85-800C-B4979E8FF3CF}" type="sibTrans" cxnId="{E3B85EA8-2A0F-4EC7-B046-C0B1770377AC}">
      <dgm:prSet/>
      <dgm:spPr/>
      <dgm:t>
        <a:bodyPr/>
        <a:lstStyle/>
        <a:p>
          <a:endParaRPr lang="en-US"/>
        </a:p>
      </dgm:t>
    </dgm:pt>
    <dgm:pt modelId="{3A504AE0-34A3-4E98-ADB0-2A13A226DE72}">
      <dgm:prSet/>
      <dgm:spPr/>
      <dgm:t>
        <a:bodyPr/>
        <a:lstStyle/>
        <a:p>
          <a:r>
            <a:rPr lang="en-US"/>
            <a:t>GPS/IMU</a:t>
          </a:r>
        </a:p>
      </dgm:t>
    </dgm:pt>
    <dgm:pt modelId="{D7C69B9F-6301-4D16-92C7-0E6F3ED1FC2E}" type="parTrans" cxnId="{53A50F27-CDD3-4137-8DBF-18273AB2CA84}">
      <dgm:prSet/>
      <dgm:spPr/>
      <dgm:t>
        <a:bodyPr/>
        <a:lstStyle/>
        <a:p>
          <a:endParaRPr lang="en-US"/>
        </a:p>
      </dgm:t>
    </dgm:pt>
    <dgm:pt modelId="{16E4539B-A796-4DD7-A495-43D868A39A7E}" type="sibTrans" cxnId="{53A50F27-CDD3-4137-8DBF-18273AB2CA84}">
      <dgm:prSet/>
      <dgm:spPr/>
      <dgm:t>
        <a:bodyPr/>
        <a:lstStyle/>
        <a:p>
          <a:endParaRPr lang="en-US"/>
        </a:p>
      </dgm:t>
    </dgm:pt>
    <dgm:pt modelId="{1FC97129-B4B3-4193-B9C6-94E31F82AF80}">
      <dgm:prSet/>
      <dgm:spPr/>
      <dgm:t>
        <a:bodyPr/>
        <a:lstStyle/>
        <a:p>
          <a:r>
            <a:rPr lang="en-US"/>
            <a:t>Path planning and localization</a:t>
          </a:r>
        </a:p>
      </dgm:t>
    </dgm:pt>
    <dgm:pt modelId="{3D7DFF37-02C8-4E18-BE6D-4A9C2FF60FC6}" type="parTrans" cxnId="{64249826-8AE6-4855-8582-B6378DFDA6CC}">
      <dgm:prSet/>
      <dgm:spPr/>
      <dgm:t>
        <a:bodyPr/>
        <a:lstStyle/>
        <a:p>
          <a:endParaRPr lang="en-US"/>
        </a:p>
      </dgm:t>
    </dgm:pt>
    <dgm:pt modelId="{612C9B51-9EAC-4CDF-A9B1-D0094AFBF6C2}" type="sibTrans" cxnId="{64249826-8AE6-4855-8582-B6378DFDA6CC}">
      <dgm:prSet/>
      <dgm:spPr/>
      <dgm:t>
        <a:bodyPr/>
        <a:lstStyle/>
        <a:p>
          <a:endParaRPr lang="en-US"/>
        </a:p>
      </dgm:t>
    </dgm:pt>
    <dgm:pt modelId="{D53CAEB7-C549-47D8-A685-0689B644CFA9}" type="pres">
      <dgm:prSet presAssocID="{3394473D-D33D-4A37-8EC9-D61E0F4FDF68}" presName="Name0" presStyleCnt="0">
        <dgm:presLayoutVars>
          <dgm:dir/>
          <dgm:animLvl val="lvl"/>
          <dgm:resizeHandles val="exact"/>
        </dgm:presLayoutVars>
      </dgm:prSet>
      <dgm:spPr/>
    </dgm:pt>
    <dgm:pt modelId="{E0372613-C708-465E-99CB-6EE90C5F3DF1}" type="pres">
      <dgm:prSet presAssocID="{1776F162-475D-4804-B931-80D2A691C444}" presName="linNode" presStyleCnt="0"/>
      <dgm:spPr/>
    </dgm:pt>
    <dgm:pt modelId="{E0D4E56C-1BD9-430C-A506-456FEA02D429}" type="pres">
      <dgm:prSet presAssocID="{1776F162-475D-4804-B931-80D2A691C444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FBAEA97A-DF47-47EB-A4EA-63A6F5D725FC}" type="pres">
      <dgm:prSet presAssocID="{1776F162-475D-4804-B931-80D2A691C444}" presName="descendantText" presStyleLbl="alignAccFollowNode1" presStyleIdx="0" presStyleCnt="4">
        <dgm:presLayoutVars>
          <dgm:bulletEnabled val="1"/>
        </dgm:presLayoutVars>
      </dgm:prSet>
      <dgm:spPr/>
    </dgm:pt>
    <dgm:pt modelId="{3B17E5DC-0064-4B0C-8030-7EBC8A2812D9}" type="pres">
      <dgm:prSet presAssocID="{5A379A2C-B4A4-49D5-9E06-BED6EF8730A8}" presName="sp" presStyleCnt="0"/>
      <dgm:spPr/>
    </dgm:pt>
    <dgm:pt modelId="{ACFDC821-0A30-4B6E-8BA9-70711CF61116}" type="pres">
      <dgm:prSet presAssocID="{9926CCDB-8834-4E19-8846-0D7E1D28E505}" presName="linNode" presStyleCnt="0"/>
      <dgm:spPr/>
    </dgm:pt>
    <dgm:pt modelId="{7A5036B7-6212-440E-8A36-8FBAF325F3A5}" type="pres">
      <dgm:prSet presAssocID="{9926CCDB-8834-4E19-8846-0D7E1D28E505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D64BCB37-95F0-4465-B5C1-1CC0584B7E4B}" type="pres">
      <dgm:prSet presAssocID="{9926CCDB-8834-4E19-8846-0D7E1D28E505}" presName="descendantText" presStyleLbl="alignAccFollowNode1" presStyleIdx="1" presStyleCnt="4">
        <dgm:presLayoutVars>
          <dgm:bulletEnabled val="1"/>
        </dgm:presLayoutVars>
      </dgm:prSet>
      <dgm:spPr/>
    </dgm:pt>
    <dgm:pt modelId="{936D7B14-9556-4E94-9E66-9A375EB86958}" type="pres">
      <dgm:prSet presAssocID="{48491824-FE1D-446A-B8B0-77EA388F61FA}" presName="sp" presStyleCnt="0"/>
      <dgm:spPr/>
    </dgm:pt>
    <dgm:pt modelId="{D68017F1-947B-404A-A08A-01DE14269D26}" type="pres">
      <dgm:prSet presAssocID="{46E983FB-7DE1-4478-865B-448501ADE2AB}" presName="linNode" presStyleCnt="0"/>
      <dgm:spPr/>
    </dgm:pt>
    <dgm:pt modelId="{4DA77533-3682-43A1-ACB5-AE0F87F60AA8}" type="pres">
      <dgm:prSet presAssocID="{46E983FB-7DE1-4478-865B-448501ADE2AB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88CDE5AA-F053-4924-8298-5C411FD72813}" type="pres">
      <dgm:prSet presAssocID="{46E983FB-7DE1-4478-865B-448501ADE2AB}" presName="descendantText" presStyleLbl="alignAccFollowNode1" presStyleIdx="2" presStyleCnt="4">
        <dgm:presLayoutVars>
          <dgm:bulletEnabled val="1"/>
        </dgm:presLayoutVars>
      </dgm:prSet>
      <dgm:spPr/>
    </dgm:pt>
    <dgm:pt modelId="{D0A83243-61E7-459B-B654-F43B33D7A402}" type="pres">
      <dgm:prSet presAssocID="{DC86DF8C-FFB9-49C5-9AE5-7A980E59D053}" presName="sp" presStyleCnt="0"/>
      <dgm:spPr/>
    </dgm:pt>
    <dgm:pt modelId="{C4634685-7964-450D-826E-A83C8FC06347}" type="pres">
      <dgm:prSet presAssocID="{3A504AE0-34A3-4E98-ADB0-2A13A226DE72}" presName="linNode" presStyleCnt="0"/>
      <dgm:spPr/>
    </dgm:pt>
    <dgm:pt modelId="{82F38C47-1586-4D74-BA5D-9FC318869905}" type="pres">
      <dgm:prSet presAssocID="{3A504AE0-34A3-4E98-ADB0-2A13A226DE72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26B65178-814B-490B-AFBD-5699B7A69BC8}" type="pres">
      <dgm:prSet presAssocID="{3A504AE0-34A3-4E98-ADB0-2A13A226DE72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82AEF813-4E29-4527-B1A5-8DA49A954289}" type="presOf" srcId="{3A504AE0-34A3-4E98-ADB0-2A13A226DE72}" destId="{82F38C47-1586-4D74-BA5D-9FC318869905}" srcOrd="0" destOrd="0" presId="urn:microsoft.com/office/officeart/2005/8/layout/vList5"/>
    <dgm:cxn modelId="{64249826-8AE6-4855-8582-B6378DFDA6CC}" srcId="{3A504AE0-34A3-4E98-ADB0-2A13A226DE72}" destId="{1FC97129-B4B3-4193-B9C6-94E31F82AF80}" srcOrd="0" destOrd="0" parTransId="{3D7DFF37-02C8-4E18-BE6D-4A9C2FF60FC6}" sibTransId="{612C9B51-9EAC-4CDF-A9B1-D0094AFBF6C2}"/>
    <dgm:cxn modelId="{53A50F27-CDD3-4137-8DBF-18273AB2CA84}" srcId="{3394473D-D33D-4A37-8EC9-D61E0F4FDF68}" destId="{3A504AE0-34A3-4E98-ADB0-2A13A226DE72}" srcOrd="3" destOrd="0" parTransId="{D7C69B9F-6301-4D16-92C7-0E6F3ED1FC2E}" sibTransId="{16E4539B-A796-4DD7-A495-43D868A39A7E}"/>
    <dgm:cxn modelId="{AB045A34-121B-41DB-8015-068EB55CB8EB}" srcId="{1776F162-475D-4804-B931-80D2A691C444}" destId="{5C6B6483-195E-4B66-B846-0A1D3C534C15}" srcOrd="0" destOrd="0" parTransId="{39742372-562D-4901-A516-69AA6CA4AAA2}" sibTransId="{0110A1E7-ACEC-4DC1-B65D-5DB463C46EA5}"/>
    <dgm:cxn modelId="{E641F446-1372-4A34-B339-016B49AE933A}" type="presOf" srcId="{5C6B6483-195E-4B66-B846-0A1D3C534C15}" destId="{FBAEA97A-DF47-47EB-A4EA-63A6F5D725FC}" srcOrd="0" destOrd="0" presId="urn:microsoft.com/office/officeart/2005/8/layout/vList5"/>
    <dgm:cxn modelId="{51AAD66A-674D-4253-9F5D-0C90258297AC}" type="presOf" srcId="{46E983FB-7DE1-4478-865B-448501ADE2AB}" destId="{4DA77533-3682-43A1-ACB5-AE0F87F60AA8}" srcOrd="0" destOrd="0" presId="urn:microsoft.com/office/officeart/2005/8/layout/vList5"/>
    <dgm:cxn modelId="{6D4F8C4B-9787-44F5-8748-1671A4A558DE}" type="presOf" srcId="{1FC97129-B4B3-4193-B9C6-94E31F82AF80}" destId="{26B65178-814B-490B-AFBD-5699B7A69BC8}" srcOrd="0" destOrd="0" presId="urn:microsoft.com/office/officeart/2005/8/layout/vList5"/>
    <dgm:cxn modelId="{49CE5251-C2FC-4A0F-9420-ED2039E73113}" type="presOf" srcId="{3E435A3D-E754-4BB1-93D2-3E5936657D88}" destId="{D64BCB37-95F0-4465-B5C1-1CC0584B7E4B}" srcOrd="0" destOrd="0" presId="urn:microsoft.com/office/officeart/2005/8/layout/vList5"/>
    <dgm:cxn modelId="{D6A5DB77-7F99-4DAB-98EF-58E8B1D0E7EF}" type="presOf" srcId="{9926CCDB-8834-4E19-8846-0D7E1D28E505}" destId="{7A5036B7-6212-440E-8A36-8FBAF325F3A5}" srcOrd="0" destOrd="0" presId="urn:microsoft.com/office/officeart/2005/8/layout/vList5"/>
    <dgm:cxn modelId="{CE1773A5-1B09-405F-B7FA-A1584B8F1E0F}" srcId="{9926CCDB-8834-4E19-8846-0D7E1D28E505}" destId="{3E435A3D-E754-4BB1-93D2-3E5936657D88}" srcOrd="0" destOrd="0" parTransId="{0597E536-336A-41CE-B3F1-5E1EA491B7B7}" sibTransId="{BB20B5DA-AE30-4A3C-96C3-035EC1159960}"/>
    <dgm:cxn modelId="{E3B85EA8-2A0F-4EC7-B046-C0B1770377AC}" srcId="{46E983FB-7DE1-4478-865B-448501ADE2AB}" destId="{2F37DD71-B92E-4187-9F0A-1BE233CE973D}" srcOrd="0" destOrd="0" parTransId="{86272395-1C70-4D90-93FA-7C895E864DDC}" sibTransId="{133D585D-24E0-4C85-800C-B4979E8FF3CF}"/>
    <dgm:cxn modelId="{24C4D2C6-988E-4271-B3C6-990D7A05120B}" srcId="{3394473D-D33D-4A37-8EC9-D61E0F4FDF68}" destId="{46E983FB-7DE1-4478-865B-448501ADE2AB}" srcOrd="2" destOrd="0" parTransId="{EBC2E4DB-1C08-4943-95D3-4622E4B84EA5}" sibTransId="{DC86DF8C-FFB9-49C5-9AE5-7A980E59D053}"/>
    <dgm:cxn modelId="{6EF786C7-26E2-4DB0-AB78-2A205300D419}" srcId="{3394473D-D33D-4A37-8EC9-D61E0F4FDF68}" destId="{1776F162-475D-4804-B931-80D2A691C444}" srcOrd="0" destOrd="0" parTransId="{A763FCF3-24F4-4613-BC01-F15F5F83983B}" sibTransId="{5A379A2C-B4A4-49D5-9E06-BED6EF8730A8}"/>
    <dgm:cxn modelId="{467BA4CD-E63D-4946-80BF-A051F148CAA7}" type="presOf" srcId="{2F37DD71-B92E-4187-9F0A-1BE233CE973D}" destId="{88CDE5AA-F053-4924-8298-5C411FD72813}" srcOrd="0" destOrd="0" presId="urn:microsoft.com/office/officeart/2005/8/layout/vList5"/>
    <dgm:cxn modelId="{2FC4D9F2-DDAA-4C5F-8D27-0D9783378261}" type="presOf" srcId="{1776F162-475D-4804-B931-80D2A691C444}" destId="{E0D4E56C-1BD9-430C-A506-456FEA02D429}" srcOrd="0" destOrd="0" presId="urn:microsoft.com/office/officeart/2005/8/layout/vList5"/>
    <dgm:cxn modelId="{B89325F3-6963-4376-B282-A5FA64CCE3A2}" srcId="{3394473D-D33D-4A37-8EC9-D61E0F4FDF68}" destId="{9926CCDB-8834-4E19-8846-0D7E1D28E505}" srcOrd="1" destOrd="0" parTransId="{9B66ADC5-6599-4829-A314-DC529E4FB2AD}" sibTransId="{48491824-FE1D-446A-B8B0-77EA388F61FA}"/>
    <dgm:cxn modelId="{C93705FE-0B13-4473-A55C-DC71636F5EC9}" type="presOf" srcId="{3394473D-D33D-4A37-8EC9-D61E0F4FDF68}" destId="{D53CAEB7-C549-47D8-A685-0689B644CFA9}" srcOrd="0" destOrd="0" presId="urn:microsoft.com/office/officeart/2005/8/layout/vList5"/>
    <dgm:cxn modelId="{5D4F95C2-00CF-4323-B28B-8F824A071D7A}" type="presParOf" srcId="{D53CAEB7-C549-47D8-A685-0689B644CFA9}" destId="{E0372613-C708-465E-99CB-6EE90C5F3DF1}" srcOrd="0" destOrd="0" presId="urn:microsoft.com/office/officeart/2005/8/layout/vList5"/>
    <dgm:cxn modelId="{0CE0F49E-FEF0-41D5-9E7D-5936CBD6E8AB}" type="presParOf" srcId="{E0372613-C708-465E-99CB-6EE90C5F3DF1}" destId="{E0D4E56C-1BD9-430C-A506-456FEA02D429}" srcOrd="0" destOrd="0" presId="urn:microsoft.com/office/officeart/2005/8/layout/vList5"/>
    <dgm:cxn modelId="{C44FDC2C-35B6-4EC1-9593-D8F31888E453}" type="presParOf" srcId="{E0372613-C708-465E-99CB-6EE90C5F3DF1}" destId="{FBAEA97A-DF47-47EB-A4EA-63A6F5D725FC}" srcOrd="1" destOrd="0" presId="urn:microsoft.com/office/officeart/2005/8/layout/vList5"/>
    <dgm:cxn modelId="{3C0994DB-529B-42DC-B702-EC477C11F252}" type="presParOf" srcId="{D53CAEB7-C549-47D8-A685-0689B644CFA9}" destId="{3B17E5DC-0064-4B0C-8030-7EBC8A2812D9}" srcOrd="1" destOrd="0" presId="urn:microsoft.com/office/officeart/2005/8/layout/vList5"/>
    <dgm:cxn modelId="{9FF856D8-2D71-4760-BA51-17BBDCA4793B}" type="presParOf" srcId="{D53CAEB7-C549-47D8-A685-0689B644CFA9}" destId="{ACFDC821-0A30-4B6E-8BA9-70711CF61116}" srcOrd="2" destOrd="0" presId="urn:microsoft.com/office/officeart/2005/8/layout/vList5"/>
    <dgm:cxn modelId="{D16FD64D-68FA-4A92-95D1-457553C437DB}" type="presParOf" srcId="{ACFDC821-0A30-4B6E-8BA9-70711CF61116}" destId="{7A5036B7-6212-440E-8A36-8FBAF325F3A5}" srcOrd="0" destOrd="0" presId="urn:microsoft.com/office/officeart/2005/8/layout/vList5"/>
    <dgm:cxn modelId="{5C419188-70C1-4828-9D76-78F89418082A}" type="presParOf" srcId="{ACFDC821-0A30-4B6E-8BA9-70711CF61116}" destId="{D64BCB37-95F0-4465-B5C1-1CC0584B7E4B}" srcOrd="1" destOrd="0" presId="urn:microsoft.com/office/officeart/2005/8/layout/vList5"/>
    <dgm:cxn modelId="{C25C8B98-5A49-440A-AC52-720F5E8FC7AD}" type="presParOf" srcId="{D53CAEB7-C549-47D8-A685-0689B644CFA9}" destId="{936D7B14-9556-4E94-9E66-9A375EB86958}" srcOrd="3" destOrd="0" presId="urn:microsoft.com/office/officeart/2005/8/layout/vList5"/>
    <dgm:cxn modelId="{42E9E623-9928-4852-8D40-2B52D60EC842}" type="presParOf" srcId="{D53CAEB7-C549-47D8-A685-0689B644CFA9}" destId="{D68017F1-947B-404A-A08A-01DE14269D26}" srcOrd="4" destOrd="0" presId="urn:microsoft.com/office/officeart/2005/8/layout/vList5"/>
    <dgm:cxn modelId="{7713814D-FFE1-4E5F-A580-4E49B1A6879D}" type="presParOf" srcId="{D68017F1-947B-404A-A08A-01DE14269D26}" destId="{4DA77533-3682-43A1-ACB5-AE0F87F60AA8}" srcOrd="0" destOrd="0" presId="urn:microsoft.com/office/officeart/2005/8/layout/vList5"/>
    <dgm:cxn modelId="{30A7565C-61BE-4C00-817F-1B3587E15919}" type="presParOf" srcId="{D68017F1-947B-404A-A08A-01DE14269D26}" destId="{88CDE5AA-F053-4924-8298-5C411FD72813}" srcOrd="1" destOrd="0" presId="urn:microsoft.com/office/officeart/2005/8/layout/vList5"/>
    <dgm:cxn modelId="{193DB269-6C32-4299-8D71-CC3F9F5FD4BB}" type="presParOf" srcId="{D53CAEB7-C549-47D8-A685-0689B644CFA9}" destId="{D0A83243-61E7-459B-B654-F43B33D7A402}" srcOrd="5" destOrd="0" presId="urn:microsoft.com/office/officeart/2005/8/layout/vList5"/>
    <dgm:cxn modelId="{5A39AC77-6004-413D-925F-BAA05CAE58A2}" type="presParOf" srcId="{D53CAEB7-C549-47D8-A685-0689B644CFA9}" destId="{C4634685-7964-450D-826E-A83C8FC06347}" srcOrd="6" destOrd="0" presId="urn:microsoft.com/office/officeart/2005/8/layout/vList5"/>
    <dgm:cxn modelId="{4A32AB94-C347-4212-97D5-0B97D7143D7F}" type="presParOf" srcId="{C4634685-7964-450D-826E-A83C8FC06347}" destId="{82F38C47-1586-4D74-BA5D-9FC318869905}" srcOrd="0" destOrd="0" presId="urn:microsoft.com/office/officeart/2005/8/layout/vList5"/>
    <dgm:cxn modelId="{185D18DC-6A1E-4AB1-B8A1-0656F3F69AD2}" type="presParOf" srcId="{C4634685-7964-450D-826E-A83C8FC06347}" destId="{26B65178-814B-490B-AFBD-5699B7A69BC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AEA97A-DF47-47EB-A4EA-63A6F5D725FC}">
      <dsp:nvSpPr>
        <dsp:cNvPr id="0" name=""/>
        <dsp:cNvSpPr/>
      </dsp:nvSpPr>
      <dsp:spPr>
        <a:xfrm rot="5400000">
          <a:off x="7018304" y="-3030840"/>
          <a:ext cx="693062" cy="693161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Object detection and path planning</a:t>
          </a:r>
        </a:p>
      </dsp:txBody>
      <dsp:txXfrm rot="-5400000">
        <a:off x="3899030" y="122266"/>
        <a:ext cx="6897778" cy="625398"/>
      </dsp:txXfrm>
    </dsp:sp>
    <dsp:sp modelId="{E0D4E56C-1BD9-430C-A506-456FEA02D429}">
      <dsp:nvSpPr>
        <dsp:cNvPr id="0" name=""/>
        <dsp:cNvSpPr/>
      </dsp:nvSpPr>
      <dsp:spPr>
        <a:xfrm>
          <a:off x="0" y="1801"/>
          <a:ext cx="3899030" cy="86632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Cameras</a:t>
          </a:r>
        </a:p>
      </dsp:txBody>
      <dsp:txXfrm>
        <a:off x="42291" y="44092"/>
        <a:ext cx="3814448" cy="781745"/>
      </dsp:txXfrm>
    </dsp:sp>
    <dsp:sp modelId="{D64BCB37-95F0-4465-B5C1-1CC0584B7E4B}">
      <dsp:nvSpPr>
        <dsp:cNvPr id="0" name=""/>
        <dsp:cNvSpPr/>
      </dsp:nvSpPr>
      <dsp:spPr>
        <a:xfrm rot="5400000">
          <a:off x="7018304" y="-2121195"/>
          <a:ext cx="693062" cy="693161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Object detection and distance detection</a:t>
          </a:r>
        </a:p>
      </dsp:txBody>
      <dsp:txXfrm rot="-5400000">
        <a:off x="3899030" y="1031911"/>
        <a:ext cx="6897778" cy="625398"/>
      </dsp:txXfrm>
    </dsp:sp>
    <dsp:sp modelId="{7A5036B7-6212-440E-8A36-8FBAF325F3A5}">
      <dsp:nvSpPr>
        <dsp:cNvPr id="0" name=""/>
        <dsp:cNvSpPr/>
      </dsp:nvSpPr>
      <dsp:spPr>
        <a:xfrm>
          <a:off x="0" y="911445"/>
          <a:ext cx="3899030" cy="86632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Lidar</a:t>
          </a:r>
        </a:p>
      </dsp:txBody>
      <dsp:txXfrm>
        <a:off x="42291" y="953736"/>
        <a:ext cx="3814448" cy="781745"/>
      </dsp:txXfrm>
    </dsp:sp>
    <dsp:sp modelId="{88CDE5AA-F053-4924-8298-5C411FD72813}">
      <dsp:nvSpPr>
        <dsp:cNvPr id="0" name=""/>
        <dsp:cNvSpPr/>
      </dsp:nvSpPr>
      <dsp:spPr>
        <a:xfrm rot="5400000">
          <a:off x="7018304" y="-1211551"/>
          <a:ext cx="693062" cy="693161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Emergency braking</a:t>
          </a:r>
        </a:p>
      </dsp:txBody>
      <dsp:txXfrm rot="-5400000">
        <a:off x="3899030" y="1941555"/>
        <a:ext cx="6897778" cy="625398"/>
      </dsp:txXfrm>
    </dsp:sp>
    <dsp:sp modelId="{4DA77533-3682-43A1-ACB5-AE0F87F60AA8}">
      <dsp:nvSpPr>
        <dsp:cNvPr id="0" name=""/>
        <dsp:cNvSpPr/>
      </dsp:nvSpPr>
      <dsp:spPr>
        <a:xfrm>
          <a:off x="0" y="1821089"/>
          <a:ext cx="3899030" cy="86632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Radar</a:t>
          </a:r>
        </a:p>
      </dsp:txBody>
      <dsp:txXfrm>
        <a:off x="42291" y="1863380"/>
        <a:ext cx="3814448" cy="781745"/>
      </dsp:txXfrm>
    </dsp:sp>
    <dsp:sp modelId="{26B65178-814B-490B-AFBD-5699B7A69BC8}">
      <dsp:nvSpPr>
        <dsp:cNvPr id="0" name=""/>
        <dsp:cNvSpPr/>
      </dsp:nvSpPr>
      <dsp:spPr>
        <a:xfrm rot="5400000">
          <a:off x="7018304" y="-301907"/>
          <a:ext cx="693062" cy="6931610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Path planning and localization</a:t>
          </a:r>
        </a:p>
      </dsp:txBody>
      <dsp:txXfrm rot="-5400000">
        <a:off x="3899030" y="2851199"/>
        <a:ext cx="6897778" cy="625398"/>
      </dsp:txXfrm>
    </dsp:sp>
    <dsp:sp modelId="{82F38C47-1586-4D74-BA5D-9FC318869905}">
      <dsp:nvSpPr>
        <dsp:cNvPr id="0" name=""/>
        <dsp:cNvSpPr/>
      </dsp:nvSpPr>
      <dsp:spPr>
        <a:xfrm>
          <a:off x="0" y="2730733"/>
          <a:ext cx="3899030" cy="86632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GPS/IMU</a:t>
          </a:r>
        </a:p>
      </dsp:txBody>
      <dsp:txXfrm>
        <a:off x="42291" y="2773024"/>
        <a:ext cx="3814448" cy="7817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1D99B-F211-4F64-A406-4C9A770898DD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11487-E74F-4EBF-9EEF-38A998D9F1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01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11487-E74F-4EBF-9EEF-38A998D9F1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090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11487-E74F-4EBF-9EEF-38A998D9F14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84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11487-E74F-4EBF-9EEF-38A998D9F14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040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11487-E74F-4EBF-9EEF-38A998D9F14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8815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11487-E74F-4EBF-9EEF-38A998D9F14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2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11487-E74F-4EBF-9EEF-38A998D9F14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12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11487-E74F-4EBF-9EEF-38A998D9F14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274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11487-E74F-4EBF-9EEF-38A998D9F1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8674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11487-E74F-4EBF-9EEF-38A998D9F14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730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11487-E74F-4EBF-9EEF-38A998D9F1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41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47B1BF-4039-460D-A637-65428CBD720E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AC9E5-5DE5-460D-BB14-CDD3D19184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2812432"/>
            <a:ext cx="8144134" cy="1373070"/>
          </a:xfrm>
        </p:spPr>
        <p:txBody>
          <a:bodyPr/>
          <a:lstStyle/>
          <a:p>
            <a:r>
              <a:rPr lang="en-US" dirty="0"/>
              <a:t>Team </a:t>
            </a:r>
            <a:r>
              <a:rPr lang="en-US" dirty="0" err="1"/>
              <a:t>Hotwheels</a:t>
            </a:r>
            <a:br>
              <a:rPr lang="en-US" dirty="0"/>
            </a:br>
            <a:r>
              <a:rPr lang="en-US" dirty="0"/>
              <a:t>Self-Driving Car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19D1EA-0F4B-4DAE-9E75-1C3EE5688C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Alexander Garcia</a:t>
            </a:r>
          </a:p>
          <a:p>
            <a:r>
              <a:rPr lang="en-US" dirty="0"/>
              <a:t>Kolton Speer</a:t>
            </a:r>
          </a:p>
        </p:txBody>
      </p:sp>
    </p:spTree>
    <p:extLst>
      <p:ext uri="{BB962C8B-B14F-4D97-AF65-F5344CB8AC3E}">
        <p14:creationId xmlns:p14="http://schemas.microsoft.com/office/powerpoint/2010/main" val="19489601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7B576-9399-4C97-B466-71395CF01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E609B-DD5B-40EF-8142-CDA5FD7F2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Actuators on steering column, throttle, and brakes</a:t>
            </a:r>
          </a:p>
          <a:p>
            <a:r>
              <a:rPr lang="en-US" dirty="0"/>
              <a:t>Actuation systems designed by mechanical engineering students</a:t>
            </a:r>
          </a:p>
          <a:p>
            <a:pPr lvl="1"/>
            <a:r>
              <a:rPr lang="en-US" dirty="0"/>
              <a:t>Kyle Messick</a:t>
            </a:r>
          </a:p>
          <a:p>
            <a:pPr lvl="1"/>
            <a:r>
              <a:rPr lang="en-US" dirty="0"/>
              <a:t>Teddy Perkins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F5DCD5-E1A4-4699-9943-7F9FBC6F2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55" y="4052458"/>
            <a:ext cx="2714625" cy="27146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27F9F8-D399-4BE1-B588-231BF963AE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43" r="4743"/>
          <a:stretch/>
        </p:blipFill>
        <p:spPr>
          <a:xfrm>
            <a:off x="7117166" y="4051315"/>
            <a:ext cx="2715768" cy="271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440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68161-A420-6D47-BC92-27672BE9B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Resort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BC3364-B6B3-0E45-A6EC-FD441ED63E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576428" y="2786856"/>
            <a:ext cx="3600450" cy="270033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E3F63E-2C34-4C42-A570-82160536D7C2}"/>
              </a:ext>
            </a:extLst>
          </p:cNvPr>
          <p:cNvSpPr txBox="1"/>
          <p:nvPr/>
        </p:nvSpPr>
        <p:spPr>
          <a:xfrm>
            <a:off x="4741558" y="2612571"/>
            <a:ext cx="6602764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Still self driving but only stops on impact and NO control </a:t>
            </a:r>
            <a:br>
              <a:rPr lang="en-US" sz="2200" dirty="0"/>
            </a:br>
            <a:r>
              <a:rPr lang="en-US" sz="2200" dirty="0"/>
              <a:t>of steering. Wear a seatbelt….or two.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Technological due to the laptop pressing the accelerator </a:t>
            </a:r>
            <a:br>
              <a:rPr lang="en-US" sz="2200" dirty="0"/>
            </a:br>
            <a:r>
              <a:rPr lang="en-US" sz="2200" dirty="0"/>
              <a:t>instead of a brick.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319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5D7323-087D-4269-9A91-4B6937DF9CF5}"/>
              </a:ext>
            </a:extLst>
          </p:cNvPr>
          <p:cNvSpPr txBox="1"/>
          <p:nvPr/>
        </p:nvSpPr>
        <p:spPr>
          <a:xfrm>
            <a:off x="3738282" y="2805752"/>
            <a:ext cx="471543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644051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EA228-BF28-43CA-AA26-93AC756D5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F5623-7941-4E06-B677-1108005A1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Roughly 100 people die in car accidents every day in America alone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Self Driving cars have the potential to help cut emissions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Increased mobility for people who can’t drive</a:t>
            </a:r>
          </a:p>
          <a:p>
            <a:pPr lvl="1"/>
            <a:r>
              <a:rPr lang="en-US" dirty="0"/>
              <a:t>Children and Seniors</a:t>
            </a:r>
          </a:p>
          <a:p>
            <a:pPr lvl="1"/>
            <a:r>
              <a:rPr lang="en-US" dirty="0"/>
              <a:t>Handicapped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587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252EB36-EB2C-4AFE-B09B-0DF8AC871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7CE68524-856D-453B-9349-8E8CBC8BF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99688E6-8880-4976-A59B-AB148C7C99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77578010-0D0C-4D67-8113-773759796A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45" r="10634" b="-2"/>
          <a:stretch/>
        </p:blipFill>
        <p:spPr>
          <a:xfrm>
            <a:off x="4636008" y="10"/>
            <a:ext cx="7552815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8D0330D-F534-4131-9807-B71B9EF12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5018565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6109C2-5782-4B26-86C9-9DC0C9FC9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753228"/>
            <a:ext cx="3679028" cy="1080938"/>
          </a:xfrm>
        </p:spPr>
        <p:txBody>
          <a:bodyPr>
            <a:normAutofit/>
          </a:bodyPr>
          <a:lstStyle/>
          <a:p>
            <a:r>
              <a:rPr lang="en-US" sz="3200"/>
              <a:t>The Platform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8B7ED37-7ABB-42DD-AB26-3F9028261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5029200" cy="2027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31DF0-9842-4EC8-9486-C462C9F85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06" y="2336873"/>
            <a:ext cx="3831651" cy="3599316"/>
          </a:xfrm>
        </p:spPr>
        <p:txBody>
          <a:bodyPr>
            <a:normAutofit/>
          </a:bodyPr>
          <a:lstStyle/>
          <a:p>
            <a:r>
              <a:rPr lang="en-US" dirty="0"/>
              <a:t>Mizzou Eco Racing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Electric Chevy S-10 Pickup</a:t>
            </a:r>
          </a:p>
          <a:p>
            <a:pPr lvl="1"/>
            <a:r>
              <a:rPr lang="en-US" sz="2400" dirty="0"/>
              <a:t>Small</a:t>
            </a:r>
          </a:p>
          <a:p>
            <a:pPr lvl="1"/>
            <a:r>
              <a:rPr lang="en-US" sz="2400" dirty="0"/>
              <a:t>Has a bed</a:t>
            </a:r>
          </a:p>
        </p:txBody>
      </p:sp>
    </p:spTree>
    <p:extLst>
      <p:ext uri="{BB962C8B-B14F-4D97-AF65-F5344CB8AC3E}">
        <p14:creationId xmlns:p14="http://schemas.microsoft.com/office/powerpoint/2010/main" val="1073843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9ABCE-4EFA-46E9-BA13-546CB912E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SAE Levels of Autonomy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6D8EFF-7DAC-4E48-A65A-A66C5FB49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819" y="2015816"/>
            <a:ext cx="10483755" cy="484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05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B9C2B48-3899-4B1D-B526-C35DFD16B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1BCBEC-C5E7-469F-92CF-05506BB6E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078177-9A72-44C2-BDC1-C1F346162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1ECADA1-6568-4D5A-A631-CFD876893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81D3C41-CC87-4DF9-A716-CDF0E23D2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395ACAC-577D-4FAD-955D-280C3D104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228037F-2EF2-4A1A-8D1D-D08F2C98A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AB11C2E-6CA2-4822-BF14-C1C9A6BC6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8B3A2B2-7BBB-4E52-8C30-BE2A6F34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C84C39-6962-4568-AB18-17EFF382A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329" y="753228"/>
            <a:ext cx="4646115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Implementation Overview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FF756FE-278B-4106-BB2E-DB87CF02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0EE16-6262-477A-8EC0-742CA305BD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0329" y="2336873"/>
            <a:ext cx="4166281" cy="35993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Perception</a:t>
            </a:r>
          </a:p>
          <a:p>
            <a:pPr lvl="1"/>
            <a:r>
              <a:rPr lang="en-US" sz="2200" dirty="0"/>
              <a:t>Cameras, Lidar/Radar, Positioning</a:t>
            </a:r>
          </a:p>
          <a:p>
            <a:pPr marL="457200" lvl="1" indent="0">
              <a:buNone/>
            </a:pPr>
            <a:endParaRPr lang="en-US" sz="2200" dirty="0"/>
          </a:p>
          <a:p>
            <a:r>
              <a:rPr lang="en-US" sz="2200" dirty="0"/>
              <a:t>Control</a:t>
            </a:r>
          </a:p>
          <a:p>
            <a:pPr lvl="1"/>
            <a:r>
              <a:rPr lang="en-US" sz="2200" dirty="0"/>
              <a:t>Computers, ROS</a:t>
            </a:r>
          </a:p>
          <a:p>
            <a:pPr marL="457200" lvl="1" indent="0">
              <a:buNone/>
            </a:pPr>
            <a:endParaRPr lang="en-US" sz="2200" dirty="0"/>
          </a:p>
          <a:p>
            <a:r>
              <a:rPr lang="en-US" sz="2200" dirty="0"/>
              <a:t>Action</a:t>
            </a:r>
          </a:p>
          <a:p>
            <a:pPr lvl="1"/>
            <a:r>
              <a:rPr lang="en-US" sz="2200" dirty="0"/>
              <a:t>Steering, Brakes, Throttle</a:t>
            </a:r>
          </a:p>
          <a:p>
            <a:endParaRPr lang="en-US" sz="1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D6A950-3339-40EB-8972-64F44542D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6090" y="642795"/>
            <a:ext cx="6272654" cy="557512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1EDF14-31A0-46F2-83C3-01FC574B0E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/>
          <a:stretch>
            <a:fillRect/>
          </a:stretch>
        </p:blipFill>
        <p:spPr>
          <a:xfrm>
            <a:off x="5593085" y="1660988"/>
            <a:ext cx="5629268" cy="352923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279635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DDBE9-4988-4B3B-8B6A-ABE0D75F6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 dirty="0"/>
              <a:t>Perception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9DE6E9B-1AA7-4AD4-84BC-E2C341BFBE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6613983"/>
              </p:ext>
            </p:extLst>
          </p:nvPr>
        </p:nvGraphicFramePr>
        <p:xfrm>
          <a:off x="681037" y="2336800"/>
          <a:ext cx="10830641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3446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DCA3673-CDE4-40C5-9FA8-F89874CFB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756E8F-499C-4533-BBE8-309C3E8D9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FFFD040-32A9-4D2B-86CA-599D030A4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3205CA-B7FF-4C25-A4C8-3BBBCE19D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68EAF2-90AB-4CF3-A5AA-40C5A8F46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US" dirty="0"/>
              <a:t>Path Planning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06E3F32-3C1A-4B6E-AF26-8A15A7885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AAB3A-0B6B-4963-A243-E3765137A4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19" y="2393884"/>
            <a:ext cx="4386586" cy="4083116"/>
          </a:xfrm>
        </p:spPr>
        <p:txBody>
          <a:bodyPr>
            <a:normAutofit/>
          </a:bodyPr>
          <a:lstStyle/>
          <a:p>
            <a:r>
              <a:rPr lang="en-US" sz="2200" dirty="0"/>
              <a:t>GPS mapping for general path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Cameras and deep learning model to find drivable area along that general path</a:t>
            </a:r>
          </a:p>
          <a:p>
            <a:pPr lvl="1"/>
            <a:r>
              <a:rPr lang="en-US" sz="1800" dirty="0"/>
              <a:t>Berkley Deep Drive dataset</a:t>
            </a:r>
          </a:p>
          <a:p>
            <a:pPr lvl="1"/>
            <a:r>
              <a:rPr lang="en-US" sz="1800" dirty="0"/>
              <a:t>End to End model based on Berkley and Nvidia models</a:t>
            </a:r>
          </a:p>
          <a:p>
            <a:pPr marL="457200" lvl="1" indent="0">
              <a:buNone/>
            </a:pPr>
            <a:endParaRPr lang="en-US" sz="1800" dirty="0"/>
          </a:p>
          <a:p>
            <a:r>
              <a:rPr lang="en-US" sz="2200" dirty="0"/>
              <a:t>Model makes a decision, we adjust with other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B8650D-B308-4EF6-A73E-47CB9A98DB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6090" y="1673546"/>
            <a:ext cx="6269479" cy="3510908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5217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5E631-6448-4B07-948B-F13F6D0EF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CA0EB-6201-4D2C-AD00-6A0684171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429687"/>
          </a:xfrm>
        </p:spPr>
        <p:txBody>
          <a:bodyPr>
            <a:normAutofit/>
          </a:bodyPr>
          <a:lstStyle/>
          <a:p>
            <a:r>
              <a:rPr lang="en-US" dirty="0"/>
              <a:t>Python 3.5, C, C++</a:t>
            </a:r>
          </a:p>
          <a:p>
            <a:r>
              <a:rPr lang="en-US" dirty="0" err="1"/>
              <a:t>Tensorflow</a:t>
            </a:r>
            <a:endParaRPr lang="en-US" dirty="0"/>
          </a:p>
          <a:p>
            <a:pPr lvl="1"/>
            <a:r>
              <a:rPr lang="en-US" dirty="0"/>
              <a:t>Neural Network library from Google</a:t>
            </a:r>
          </a:p>
          <a:p>
            <a:r>
              <a:rPr lang="en-US" dirty="0"/>
              <a:t>CUDA</a:t>
            </a:r>
          </a:p>
          <a:p>
            <a:pPr lvl="1"/>
            <a:r>
              <a:rPr lang="en-US" dirty="0"/>
              <a:t>Parallel computing library from Nvidia</a:t>
            </a:r>
          </a:p>
          <a:p>
            <a:pPr lvl="1"/>
            <a:r>
              <a:rPr lang="en-US" dirty="0"/>
              <a:t>Used in training, but most likely will not be used on board</a:t>
            </a:r>
          </a:p>
          <a:p>
            <a:r>
              <a:rPr lang="en-US" dirty="0"/>
              <a:t>OpenCV</a:t>
            </a:r>
          </a:p>
          <a:p>
            <a:pPr lvl="1"/>
            <a:r>
              <a:rPr lang="en-US" dirty="0"/>
              <a:t>Open source Computer Vision library </a:t>
            </a:r>
          </a:p>
          <a:p>
            <a:r>
              <a:rPr lang="en-US" dirty="0"/>
              <a:t>Robot Operating System</a:t>
            </a:r>
          </a:p>
          <a:p>
            <a:pPr lvl="1"/>
            <a:r>
              <a:rPr lang="en-US" dirty="0"/>
              <a:t>Asynchronous message passing</a:t>
            </a:r>
          </a:p>
        </p:txBody>
      </p:sp>
    </p:spTree>
    <p:extLst>
      <p:ext uri="{BB962C8B-B14F-4D97-AF65-F5344CB8AC3E}">
        <p14:creationId xmlns:p14="http://schemas.microsoft.com/office/powerpoint/2010/main" val="1318990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764E3F6-59F1-44FF-9EF2-8EF0BCA30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DF1CE84-BC06-4E42-A5D4-7B92E327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743C7B8-BD05-4C16-9FC9-6B5C5BA3A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6B9B529-EAD6-442A-92A1-6A496B932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876030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DB55B-54F7-4D37-8F30-7B330C605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>
            <a:normAutofit/>
          </a:bodyPr>
          <a:lstStyle/>
          <a:p>
            <a:r>
              <a:rPr lang="en-US" dirty="0"/>
              <a:t>Control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0419FA5-A1B5-487F-92D4-03983819F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DDCA8-0DA2-4181-AE51-51FF8D68A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377" y="2336873"/>
            <a:ext cx="7154945" cy="3599316"/>
          </a:xfrm>
        </p:spPr>
        <p:txBody>
          <a:bodyPr>
            <a:normAutofit fontScale="92500"/>
          </a:bodyPr>
          <a:lstStyle/>
          <a:p>
            <a:r>
              <a:rPr lang="en-US" sz="2000" dirty="0"/>
              <a:t>Robot Operating System</a:t>
            </a:r>
          </a:p>
          <a:p>
            <a:pPr lvl="1"/>
            <a:r>
              <a:rPr lang="en-US" dirty="0"/>
              <a:t>Publisher subscriber model</a:t>
            </a:r>
          </a:p>
          <a:p>
            <a:pPr lvl="1"/>
            <a:r>
              <a:rPr lang="en-US" dirty="0"/>
              <a:t>Node for each sensor and perception service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sz="2000" dirty="0"/>
              <a:t>Computers</a:t>
            </a:r>
          </a:p>
          <a:p>
            <a:pPr lvl="1"/>
            <a:r>
              <a:rPr lang="en-US" dirty="0"/>
              <a:t>2 or 3 computers onboard depending on sensor load</a:t>
            </a:r>
          </a:p>
          <a:p>
            <a:pPr lvl="2"/>
            <a:r>
              <a:rPr lang="en-US" dirty="0"/>
              <a:t>24 GB of ram</a:t>
            </a:r>
          </a:p>
          <a:p>
            <a:pPr lvl="2"/>
            <a:r>
              <a:rPr lang="en-US" dirty="0"/>
              <a:t>2.9GHz i7 processor</a:t>
            </a:r>
          </a:p>
          <a:p>
            <a:pPr lvl="2"/>
            <a:r>
              <a:rPr lang="en-US" dirty="0"/>
              <a:t>Solid State Hard drive</a:t>
            </a:r>
          </a:p>
          <a:p>
            <a:pPr lvl="1"/>
            <a:r>
              <a:rPr lang="en-US" dirty="0"/>
              <a:t>Training models on High Performance Computing cluster</a:t>
            </a:r>
          </a:p>
          <a:p>
            <a:pPr lvl="1"/>
            <a:r>
              <a:rPr lang="en-US" dirty="0"/>
              <a:t>Models are slow to train, but fast at prediction time</a:t>
            </a:r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9DEF57-B11C-45AC-982B-B5C0617BDF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4757" y="1241880"/>
            <a:ext cx="3358478" cy="2099048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1D83AF-4B80-4F04-BC37-8D950A844E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7387" y="4352473"/>
            <a:ext cx="3355848" cy="179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65949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289</Words>
  <Application>Microsoft Office PowerPoint</Application>
  <PresentationFormat>Widescreen</PresentationFormat>
  <Paragraphs>88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Trebuchet MS</vt:lpstr>
      <vt:lpstr>Berlin</vt:lpstr>
      <vt:lpstr>Team Hotwheels Self-Driving Car</vt:lpstr>
      <vt:lpstr>Motivation</vt:lpstr>
      <vt:lpstr>The Platform</vt:lpstr>
      <vt:lpstr>SAE Levels of Autonomy </vt:lpstr>
      <vt:lpstr>Implementation Overview</vt:lpstr>
      <vt:lpstr>Perception</vt:lpstr>
      <vt:lpstr>Path Planning</vt:lpstr>
      <vt:lpstr>Software Stack</vt:lpstr>
      <vt:lpstr>Control</vt:lpstr>
      <vt:lpstr>Action</vt:lpstr>
      <vt:lpstr>Last Resort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Hotwheels</dc:title>
  <dc:creator>Kolton Speer</dc:creator>
  <cp:lastModifiedBy>Kolton Speer</cp:lastModifiedBy>
  <cp:revision>48</cp:revision>
  <dcterms:created xsi:type="dcterms:W3CDTF">2018-11-25T21:27:12Z</dcterms:created>
  <dcterms:modified xsi:type="dcterms:W3CDTF">2018-12-03T19:26:00Z</dcterms:modified>
</cp:coreProperties>
</file>